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65" r:id="rId3"/>
    <p:sldId id="266" r:id="rId4"/>
    <p:sldId id="258" r:id="rId5"/>
    <p:sldId id="257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6A3D0B-0643-49E0-A1E3-B3815C224A63}" type="datetimeFigureOut">
              <a:rPr lang="it-IT" smtClean="0"/>
              <a:pPr/>
              <a:t>27/10/2015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19FA09-5CD9-4FA9-A2A7-08BB50D8BBD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851648" cy="1828800"/>
          </a:xfrm>
        </p:spPr>
        <p:txBody>
          <a:bodyPr/>
          <a:lstStyle/>
          <a:p>
            <a:pPr algn="ctr"/>
            <a:r>
              <a:rPr lang="it-IT" dirty="0" smtClean="0">
                <a:latin typeface="Algerian" pitchFamily="82" charset="0"/>
              </a:rPr>
              <a:t>Osservazione del fenomeno 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785469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 smtClean="0"/>
              <a:t>Per questa prova di laboratorio lo scopo era di calcolare la densità di alcuni elementi come oro,acqua e olio.</a:t>
            </a:r>
          </a:p>
          <a:p>
            <a:pPr algn="l"/>
            <a:r>
              <a:rPr lang="it-IT" dirty="0" smtClean="0"/>
              <a:t>Per calcolare la densità di un qualsiasi elemento dobbiamo ricavarne la massa e dividerla per il volume</a:t>
            </a:r>
          </a:p>
          <a:p>
            <a:pPr algn="l"/>
            <a:endParaRPr lang="it-IT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851648" cy="1828800"/>
          </a:xfrm>
        </p:spPr>
        <p:txBody>
          <a:bodyPr/>
          <a:lstStyle/>
          <a:p>
            <a:pPr algn="ctr"/>
            <a:r>
              <a:rPr lang="it-IT" dirty="0" smtClean="0">
                <a:latin typeface="Algerian" pitchFamily="82" charset="0"/>
              </a:rPr>
              <a:t>Scelta delle grandezze fisiche 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7854696" cy="1752600"/>
          </a:xfrm>
        </p:spPr>
        <p:txBody>
          <a:bodyPr/>
          <a:lstStyle/>
          <a:p>
            <a:pPr algn="l"/>
            <a:r>
              <a:rPr lang="it-IT" dirty="0" smtClean="0"/>
              <a:t>Per questa prova di laboratorio abbiamo utilizzato le seguenti grandezze fisiche : massa, volume e densità.</a:t>
            </a:r>
            <a:endParaRPr lang="it-IT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1828800"/>
          </a:xfrm>
        </p:spPr>
        <p:txBody>
          <a:bodyPr/>
          <a:lstStyle/>
          <a:p>
            <a:pPr algn="ctr"/>
            <a:r>
              <a:rPr lang="it-IT" dirty="0" smtClean="0">
                <a:latin typeface="Algerian" pitchFamily="82" charset="0"/>
              </a:rPr>
              <a:t>Formulazione delle ipotesi 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7854696" cy="2700794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Le nostre ipotesi su quel che sarebbe uscito dopo l’esperimento sono : 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it-IT" dirty="0" smtClean="0"/>
              <a:t>Che l’olio è un elemento più denso dell’acqua;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it-IT" dirty="0" smtClean="0"/>
              <a:t>Che l’aceto fosse meno denso dell’acqua;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it-IT" dirty="0" smtClean="0"/>
              <a:t>Che l’oro fosse meno denso delle pietre di mare.</a:t>
            </a:r>
          </a:p>
          <a:p>
            <a:pPr marL="514350" indent="-514350" algn="l">
              <a:buFont typeface="Wingdings" pitchFamily="2" charset="2"/>
              <a:buChar char="Ø"/>
            </a:pPr>
            <a:endParaRPr lang="it-IT" dirty="0" smtClean="0"/>
          </a:p>
          <a:p>
            <a:pPr marL="514350" indent="-514350" algn="l">
              <a:buFont typeface="Wingdings" pitchFamily="2" charset="2"/>
              <a:buChar char="Ø"/>
            </a:pPr>
            <a:endParaRPr lang="it-IT" dirty="0" smtClean="0"/>
          </a:p>
          <a:p>
            <a:pPr marL="514350" indent="-514350" algn="l">
              <a:buFont typeface="Wingdings" pitchFamily="2" charset="2"/>
              <a:buChar char="Ø"/>
            </a:pPr>
            <a:endParaRPr lang="it-IT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elettronica bila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3804074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 descr="bicchieri gradu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14290"/>
            <a:ext cx="3964791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ttangolo 5"/>
          <p:cNvSpPr/>
          <p:nvPr/>
        </p:nvSpPr>
        <p:spPr>
          <a:xfrm>
            <a:off x="1214414" y="5500702"/>
            <a:ext cx="1714512" cy="6429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Bilancia elettronica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429256" y="5429264"/>
            <a:ext cx="1785950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Bicchieri graduati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7851648" cy="1414474"/>
          </a:xfrm>
        </p:spPr>
        <p:txBody>
          <a:bodyPr>
            <a:noAutofit/>
          </a:bodyPr>
          <a:lstStyle/>
          <a:p>
            <a:pPr algn="ctr"/>
            <a:r>
              <a:rPr lang="it-IT" sz="9600" dirty="0" smtClean="0">
                <a:effectLst/>
                <a:latin typeface="Algerian" pitchFamily="82" charset="0"/>
                <a:cs typeface="Vijaya" pitchFamily="34" charset="0"/>
              </a:rPr>
              <a:t>solidi</a:t>
            </a:r>
            <a:endParaRPr lang="it-IT" sz="9600" dirty="0">
              <a:effectLst/>
              <a:latin typeface="Algerian" pitchFamily="82" charset="0"/>
              <a:cs typeface="Vijaya" pitchFamily="34" charset="0"/>
            </a:endParaRPr>
          </a:p>
        </p:txBody>
      </p:sp>
      <p:pic>
        <p:nvPicPr>
          <p:cNvPr id="1028" name="Picture 4" descr="http://www.miglioribrokersopzionibinarie.it/wp-content/uploads/2015/01/o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014684" cy="1884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ttangolo 5"/>
          <p:cNvSpPr/>
          <p:nvPr/>
        </p:nvSpPr>
        <p:spPr>
          <a:xfrm>
            <a:off x="857224" y="142852"/>
            <a:ext cx="1357322" cy="7858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chemeClr val="bg1"/>
                </a:solidFill>
              </a:rPr>
              <a:t>oro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1357290" y="1000108"/>
            <a:ext cx="428628" cy="50006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428992" y="1571612"/>
            <a:ext cx="4714908" cy="18573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DOro=19300 kg/m3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Vi= 20 cm3  Vf= 21,5 cm3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= Vf-Vi= 1,5*10-6 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D=M/V= 5,71/1,510*10 3= 3,8*10 3Kg/m3          </a:t>
            </a:r>
          </a:p>
        </p:txBody>
      </p:sp>
      <p:sp>
        <p:nvSpPr>
          <p:cNvPr id="1026" name="AutoShape 2" descr="Risultati immagini per lastra vet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" name="Picture 4" descr="http://www.v-formiginesesrl.it/files/costi-lastre-in-vetro-grande-formato-mode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876"/>
            <a:ext cx="2643174" cy="1982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ttangolo 9"/>
          <p:cNvSpPr/>
          <p:nvPr/>
        </p:nvSpPr>
        <p:spPr>
          <a:xfrm>
            <a:off x="3428992" y="3643314"/>
            <a:ext cx="4714908" cy="17145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Dvetro=2,5Kg/dm3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Vi=30 cm3 Vf= 42 cm3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=Vf-Vi=12*10-6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D=M/V= 32,09/12*10 3= 2,67*10 3 Kg/m3</a:t>
            </a:r>
          </a:p>
        </p:txBody>
      </p:sp>
      <p:sp>
        <p:nvSpPr>
          <p:cNvPr id="11" name="Freccia in su 10"/>
          <p:cNvSpPr/>
          <p:nvPr/>
        </p:nvSpPr>
        <p:spPr>
          <a:xfrm>
            <a:off x="1318386" y="5622039"/>
            <a:ext cx="642942" cy="571504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071670" y="5929330"/>
            <a:ext cx="1143008" cy="6429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vetro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851648" cy="1214446"/>
          </a:xfrm>
        </p:spPr>
        <p:txBody>
          <a:bodyPr>
            <a:noAutofit/>
          </a:bodyPr>
          <a:lstStyle/>
          <a:p>
            <a:pPr algn="ctr"/>
            <a:r>
              <a:rPr lang="it-IT" sz="8800" dirty="0" smtClean="0">
                <a:latin typeface="Algerian" pitchFamily="82" charset="0"/>
                <a:cs typeface="Aharoni" pitchFamily="2" charset="-79"/>
              </a:rPr>
              <a:t>solidi</a:t>
            </a:r>
            <a:endParaRPr lang="it-IT" sz="8800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15362" name="AutoShape 2" descr="Risultati immagini per pietre di m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4" name="AutoShape 4" descr="Risultati immagini per pietre di m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5366" name="Picture 6" descr="https://c1.staticflickr.com/3/2355/2325977084_871763ca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3071834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reccia a destra 6"/>
          <p:cNvSpPr/>
          <p:nvPr/>
        </p:nvSpPr>
        <p:spPr>
          <a:xfrm>
            <a:off x="4000496" y="2000240"/>
            <a:ext cx="1285884" cy="78581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500694" y="1785926"/>
            <a:ext cx="2571768" cy="12858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bg1"/>
                </a:solidFill>
              </a:rPr>
              <a:t>Pietre di mare 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85786" y="4000504"/>
            <a:ext cx="7000924" cy="24288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D pietre di mare= 2,3 o 2,7Kg/dm3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Vi= 30 cm3 Vf=46 cm3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=Vf-Vi= 16*10-6 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D=M/V = 42,29/16*10 3Kg/m3=2640 Kg/m3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851648" cy="1271598"/>
          </a:xfrm>
        </p:spPr>
        <p:txBody>
          <a:bodyPr>
            <a:noAutofit/>
          </a:bodyPr>
          <a:lstStyle/>
          <a:p>
            <a:pPr algn="ctr"/>
            <a:r>
              <a:rPr lang="it-IT" sz="8800" dirty="0" smtClean="0">
                <a:latin typeface="Algerian" pitchFamily="82" charset="0"/>
              </a:rPr>
              <a:t>liquidi</a:t>
            </a:r>
            <a:endParaRPr lang="it-IT" sz="8800" dirty="0">
              <a:latin typeface="Algerian" pitchFamily="82" charset="0"/>
            </a:endParaRPr>
          </a:p>
        </p:txBody>
      </p:sp>
      <p:pic>
        <p:nvPicPr>
          <p:cNvPr id="16386" name="Picture 2" descr="http://www.tenutabiogambino.it/store/34/olio-extravergine-di-oliva-bio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500174"/>
            <a:ext cx="357190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reccia a destra 4"/>
          <p:cNvSpPr/>
          <p:nvPr/>
        </p:nvSpPr>
        <p:spPr>
          <a:xfrm>
            <a:off x="4429124" y="2428868"/>
            <a:ext cx="1285884" cy="71438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857884" y="1857364"/>
            <a:ext cx="2571768" cy="1785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Algerian" pitchFamily="82" charset="0"/>
              </a:rPr>
              <a:t>Olio</a:t>
            </a:r>
            <a:endParaRPr lang="it-IT" sz="4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14414" y="4429132"/>
            <a:ext cx="6500858" cy="20717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Dolio = 0,92g/cm3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 Mbicchiere= 89,80g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Molio=Mtot-Mb=118,35-89,80=28,55*10- 3 Kg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V=30*10- 6m3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D=M/V=28,55/30*10 3Kh/m3= 0,95*10 3Kg/m3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9600" dirty="0" smtClean="0">
                <a:latin typeface="Algerian" pitchFamily="82" charset="0"/>
              </a:rPr>
              <a:t>liquidi </a:t>
            </a:r>
            <a:endParaRPr lang="it-IT" sz="9600" dirty="0">
              <a:latin typeface="Algerian" pitchFamily="82" charset="0"/>
            </a:endParaRPr>
          </a:p>
        </p:txBody>
      </p:sp>
      <p:pic>
        <p:nvPicPr>
          <p:cNvPr id="19458" name="Picture 2" descr="http://acetaiacastelli.com/wp-content/uploads/2013/04/ace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3500462" cy="3011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reccia a destra 4"/>
          <p:cNvSpPr/>
          <p:nvPr/>
        </p:nvSpPr>
        <p:spPr>
          <a:xfrm>
            <a:off x="3929058" y="2714620"/>
            <a:ext cx="857256" cy="64294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786314" y="2285992"/>
            <a:ext cx="3143272" cy="17145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 smtClean="0">
                <a:solidFill>
                  <a:schemeClr val="bg1"/>
                </a:solidFill>
              </a:rPr>
              <a:t>aceto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714480" y="4786322"/>
            <a:ext cx="6215106" cy="16430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Daceto= 1,05 g/cm3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V=20*10-6 m3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Maceto=Mtot-Mbicchiere=108,96-89,80=19,16*10-3 Kg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D=M/V=19,16*10 3/20=0,958*10 3 Kg/m3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it-IT" sz="8800" dirty="0" smtClean="0">
                <a:latin typeface="Algerian" pitchFamily="82" charset="0"/>
              </a:rPr>
              <a:t>LIQUIDI</a:t>
            </a:r>
            <a:endParaRPr lang="it-IT" sz="8800" dirty="0">
              <a:latin typeface="Algerian" pitchFamily="82" charset="0"/>
            </a:endParaRPr>
          </a:p>
        </p:txBody>
      </p:sp>
      <p:pic>
        <p:nvPicPr>
          <p:cNvPr id="1026" name="Picture 2" descr="http://www.tribunaitalia.it/wp-content/uploads/2015/03/Giornata-Mondiale-dellAcq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559795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ttangolo 4"/>
          <p:cNvSpPr/>
          <p:nvPr/>
        </p:nvSpPr>
        <p:spPr>
          <a:xfrm>
            <a:off x="6643702" y="2357430"/>
            <a:ext cx="2071702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 smtClean="0">
                <a:solidFill>
                  <a:schemeClr val="bg1"/>
                </a:solidFill>
              </a:rPr>
              <a:t>Acqua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5929322" y="2571744"/>
            <a:ext cx="571504" cy="57150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000232" y="4714884"/>
            <a:ext cx="5500726" cy="1785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Dacqua=1kg/m3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Mtot=Macqua-Mbicchiere=118,35g-89,80=28,55 10-3g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D=M/V=28,55 10-3</a:t>
            </a:r>
            <a:r>
              <a:rPr lang="it-IT" smtClean="0">
                <a:solidFill>
                  <a:schemeClr val="bg1"/>
                </a:solidFill>
              </a:rPr>
              <a:t>/ 30.10-3=0,95.103=950 </a:t>
            </a:r>
            <a:r>
              <a:rPr lang="it-IT" dirty="0" smtClean="0">
                <a:solidFill>
                  <a:schemeClr val="bg1"/>
                </a:solidFill>
              </a:rPr>
              <a:t>kg/m3</a:t>
            </a:r>
            <a:endParaRPr lang="it-IT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220</Words>
  <Application>Microsoft Office PowerPoint</Application>
  <PresentationFormat>Presentazione su schermo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Osservazione del fenomeno </vt:lpstr>
      <vt:lpstr>Scelta delle grandezze fisiche </vt:lpstr>
      <vt:lpstr>Formulazione delle ipotesi </vt:lpstr>
      <vt:lpstr>Diapositiva 4</vt:lpstr>
      <vt:lpstr>solidi</vt:lpstr>
      <vt:lpstr>solidi</vt:lpstr>
      <vt:lpstr>liquidi</vt:lpstr>
      <vt:lpstr>liquidi </vt:lpstr>
      <vt:lpstr>LIQUIDI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solidi</dc:title>
  <dc:creator>Tania</dc:creator>
  <cp:lastModifiedBy>Tania</cp:lastModifiedBy>
  <cp:revision>33</cp:revision>
  <dcterms:created xsi:type="dcterms:W3CDTF">2015-10-14T14:01:04Z</dcterms:created>
  <dcterms:modified xsi:type="dcterms:W3CDTF">2015-10-27T18:31:11Z</dcterms:modified>
</cp:coreProperties>
</file>