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4" r:id="rId2"/>
    <p:sldId id="265" r:id="rId3"/>
    <p:sldId id="266" r:id="rId4"/>
    <p:sldId id="258" r:id="rId5"/>
    <p:sldId id="257" r:id="rId6"/>
    <p:sldId id="259" r:id="rId7"/>
    <p:sldId id="260" r:id="rId8"/>
    <p:sldId id="262" r:id="rId9"/>
    <p:sldId id="263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0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3D0B-0643-49E0-A1E3-B3815C224A63}" type="datetimeFigureOut">
              <a:rPr lang="it-IT" smtClean="0"/>
              <a:pPr/>
              <a:t>27/10/2015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9FA09-5CD9-4FA9-A2A7-08BB50D8BBD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3D0B-0643-49E0-A1E3-B3815C224A63}" type="datetimeFigureOut">
              <a:rPr lang="it-IT" smtClean="0"/>
              <a:pPr/>
              <a:t>27/10/2015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9FA09-5CD9-4FA9-A2A7-08BB50D8BBD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3D0B-0643-49E0-A1E3-B3815C224A63}" type="datetimeFigureOut">
              <a:rPr lang="it-IT" smtClean="0"/>
              <a:pPr/>
              <a:t>27/10/2015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9FA09-5CD9-4FA9-A2A7-08BB50D8BBD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3D0B-0643-49E0-A1E3-B3815C224A63}" type="datetimeFigureOut">
              <a:rPr lang="it-IT" smtClean="0"/>
              <a:pPr/>
              <a:t>27/10/2015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9FA09-5CD9-4FA9-A2A7-08BB50D8BBD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3D0B-0643-49E0-A1E3-B3815C224A63}" type="datetimeFigureOut">
              <a:rPr lang="it-IT" smtClean="0"/>
              <a:pPr/>
              <a:t>27/10/2015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9FA09-5CD9-4FA9-A2A7-08BB50D8BBD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3D0B-0643-49E0-A1E3-B3815C224A63}" type="datetimeFigureOut">
              <a:rPr lang="it-IT" smtClean="0"/>
              <a:pPr/>
              <a:t>27/10/2015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9FA09-5CD9-4FA9-A2A7-08BB50D8BBD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3D0B-0643-49E0-A1E3-B3815C224A63}" type="datetimeFigureOut">
              <a:rPr lang="it-IT" smtClean="0"/>
              <a:pPr/>
              <a:t>27/10/2015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9FA09-5CD9-4FA9-A2A7-08BB50D8BBD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3D0B-0643-49E0-A1E3-B3815C224A63}" type="datetimeFigureOut">
              <a:rPr lang="it-IT" smtClean="0"/>
              <a:pPr/>
              <a:t>27/10/2015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9FA09-5CD9-4FA9-A2A7-08BB50D8BBD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3D0B-0643-49E0-A1E3-B3815C224A63}" type="datetimeFigureOut">
              <a:rPr lang="it-IT" smtClean="0"/>
              <a:pPr/>
              <a:t>27/10/2015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9FA09-5CD9-4FA9-A2A7-08BB50D8BBD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3D0B-0643-49E0-A1E3-B3815C224A63}" type="datetimeFigureOut">
              <a:rPr lang="it-IT" smtClean="0"/>
              <a:pPr/>
              <a:t>27/10/2015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9FA09-5CD9-4FA9-A2A7-08BB50D8BBD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3D0B-0643-49E0-A1E3-B3815C224A63}" type="datetimeFigureOut">
              <a:rPr lang="it-IT" smtClean="0"/>
              <a:pPr/>
              <a:t>27/10/2015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E19FA09-5CD9-4FA9-A2A7-08BB50D8BBD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F6A3D0B-0643-49E0-A1E3-B3815C224A63}" type="datetimeFigureOut">
              <a:rPr lang="it-IT" smtClean="0"/>
              <a:pPr/>
              <a:t>27/10/2015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E19FA09-5CD9-4FA9-A2A7-08BB50D8BBDA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142852"/>
            <a:ext cx="7851648" cy="1828800"/>
          </a:xfrm>
        </p:spPr>
        <p:txBody>
          <a:bodyPr/>
          <a:lstStyle/>
          <a:p>
            <a:pPr algn="ctr"/>
            <a:r>
              <a:rPr lang="it-IT" dirty="0" smtClean="0">
                <a:latin typeface="Algerian" pitchFamily="82" charset="0"/>
              </a:rPr>
              <a:t>Osservazione del fenomeno </a:t>
            </a:r>
            <a:endParaRPr lang="it-IT" dirty="0">
              <a:latin typeface="Algerian" pitchFamily="82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28596" y="2143116"/>
            <a:ext cx="7854696" cy="1752600"/>
          </a:xfrm>
        </p:spPr>
        <p:txBody>
          <a:bodyPr>
            <a:normAutofit lnSpcReduction="10000"/>
          </a:bodyPr>
          <a:lstStyle/>
          <a:p>
            <a:pPr algn="l"/>
            <a:r>
              <a:rPr lang="it-IT" dirty="0" smtClean="0"/>
              <a:t>Per questa prova di laboratorio lo scopo era di calcolare la densità di alcuni elementi come oro,acqua e olio.</a:t>
            </a:r>
          </a:p>
          <a:p>
            <a:pPr algn="l"/>
            <a:r>
              <a:rPr lang="it-IT" dirty="0" smtClean="0"/>
              <a:t>Per calcolare la densità di un qualsiasi elemento dobbiamo ricavarne la massa e dividerla per il volume</a:t>
            </a:r>
          </a:p>
          <a:p>
            <a:pPr algn="l"/>
            <a:endParaRPr lang="it-IT" dirty="0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00034" y="357166"/>
            <a:ext cx="7851648" cy="1828800"/>
          </a:xfrm>
        </p:spPr>
        <p:txBody>
          <a:bodyPr/>
          <a:lstStyle/>
          <a:p>
            <a:pPr algn="ctr"/>
            <a:r>
              <a:rPr lang="it-IT" dirty="0" smtClean="0">
                <a:latin typeface="Algerian" pitchFamily="82" charset="0"/>
              </a:rPr>
              <a:t>Scelta delle grandezze fisiche </a:t>
            </a:r>
            <a:endParaRPr lang="it-IT" dirty="0">
              <a:latin typeface="Algerian" pitchFamily="82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00034" y="2643182"/>
            <a:ext cx="7854696" cy="1752600"/>
          </a:xfrm>
        </p:spPr>
        <p:txBody>
          <a:bodyPr/>
          <a:lstStyle/>
          <a:p>
            <a:pPr algn="l"/>
            <a:r>
              <a:rPr lang="it-IT" dirty="0" smtClean="0"/>
              <a:t>Per questa prova di laboratorio abbiamo utilizzato le seguenti grandezze fisiche : massa, volume e densità.</a:t>
            </a:r>
            <a:endParaRPr lang="it-IT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00034" y="428604"/>
            <a:ext cx="7851648" cy="1828800"/>
          </a:xfrm>
        </p:spPr>
        <p:txBody>
          <a:bodyPr/>
          <a:lstStyle/>
          <a:p>
            <a:pPr algn="ctr"/>
            <a:r>
              <a:rPr lang="it-IT" dirty="0" smtClean="0">
                <a:latin typeface="Algerian" pitchFamily="82" charset="0"/>
              </a:rPr>
              <a:t>Formulazione delle ipotesi </a:t>
            </a:r>
            <a:endParaRPr lang="it-IT" dirty="0">
              <a:latin typeface="Algerian" pitchFamily="82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00034" y="2285992"/>
            <a:ext cx="7854696" cy="2700794"/>
          </a:xfrm>
        </p:spPr>
        <p:txBody>
          <a:bodyPr>
            <a:normAutofit/>
          </a:bodyPr>
          <a:lstStyle/>
          <a:p>
            <a:pPr algn="l"/>
            <a:r>
              <a:rPr lang="it-IT" dirty="0" smtClean="0"/>
              <a:t>Le nostre ipotesi su quel che sarebbe uscito dopo l’esperimento sono : </a:t>
            </a:r>
          </a:p>
          <a:p>
            <a:pPr marL="514350" indent="-514350" algn="l">
              <a:buFont typeface="Wingdings" pitchFamily="2" charset="2"/>
              <a:buChar char="Ø"/>
            </a:pPr>
            <a:r>
              <a:rPr lang="it-IT" dirty="0" smtClean="0"/>
              <a:t>Che l’olio è un elemento più denso dell’acqua;</a:t>
            </a:r>
          </a:p>
          <a:p>
            <a:pPr marL="514350" indent="-514350" algn="l">
              <a:buFont typeface="Wingdings" pitchFamily="2" charset="2"/>
              <a:buChar char="Ø"/>
            </a:pPr>
            <a:r>
              <a:rPr lang="it-IT" dirty="0" smtClean="0"/>
              <a:t>Che l’aceto fosse meno denso dell’acqua;</a:t>
            </a:r>
          </a:p>
          <a:p>
            <a:pPr marL="514350" indent="-514350" algn="l">
              <a:buFont typeface="Wingdings" pitchFamily="2" charset="2"/>
              <a:buChar char="Ø"/>
            </a:pPr>
            <a:r>
              <a:rPr lang="it-IT" dirty="0" smtClean="0"/>
              <a:t>Che l’oro fosse meno denso delle pietre di mare.</a:t>
            </a:r>
          </a:p>
          <a:p>
            <a:pPr marL="514350" indent="-514350" algn="l">
              <a:buFont typeface="Wingdings" pitchFamily="2" charset="2"/>
              <a:buChar char="Ø"/>
            </a:pPr>
            <a:endParaRPr lang="it-IT" dirty="0" smtClean="0"/>
          </a:p>
          <a:p>
            <a:pPr marL="514350" indent="-514350" algn="l">
              <a:buFont typeface="Wingdings" pitchFamily="2" charset="2"/>
              <a:buChar char="Ø"/>
            </a:pPr>
            <a:endParaRPr lang="it-IT" dirty="0" smtClean="0"/>
          </a:p>
          <a:p>
            <a:pPr marL="514350" indent="-514350" algn="l">
              <a:buFont typeface="Wingdings" pitchFamily="2" charset="2"/>
              <a:buChar char="Ø"/>
            </a:pPr>
            <a:endParaRPr lang="it-IT" dirty="0" smtClean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elettronica bilanc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3804074" cy="50720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Immagine 4" descr="bicchieri graduat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3438" y="214290"/>
            <a:ext cx="3964791" cy="50006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Rettangolo 5"/>
          <p:cNvSpPr/>
          <p:nvPr/>
        </p:nvSpPr>
        <p:spPr>
          <a:xfrm>
            <a:off x="1214414" y="5500702"/>
            <a:ext cx="1714512" cy="64294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bg1"/>
                </a:solidFill>
              </a:rPr>
              <a:t>Bilancia elettronica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5429256" y="5429264"/>
            <a:ext cx="1785950" cy="57150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bg1"/>
                </a:solidFill>
              </a:rPr>
              <a:t>Bicchieri graduati</a:t>
            </a:r>
            <a:endParaRPr lang="it-IT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7851648" cy="1414474"/>
          </a:xfrm>
        </p:spPr>
        <p:txBody>
          <a:bodyPr>
            <a:noAutofit/>
          </a:bodyPr>
          <a:lstStyle/>
          <a:p>
            <a:pPr algn="ctr"/>
            <a:r>
              <a:rPr lang="it-IT" sz="9600" dirty="0" smtClean="0">
                <a:effectLst/>
                <a:latin typeface="Algerian" pitchFamily="82" charset="0"/>
                <a:cs typeface="Vijaya" pitchFamily="34" charset="0"/>
              </a:rPr>
              <a:t>solidi</a:t>
            </a:r>
            <a:endParaRPr lang="it-IT" sz="9600" dirty="0">
              <a:effectLst/>
              <a:latin typeface="Algerian" pitchFamily="82" charset="0"/>
              <a:cs typeface="Vijaya" pitchFamily="34" charset="0"/>
            </a:endParaRPr>
          </a:p>
        </p:txBody>
      </p:sp>
      <p:pic>
        <p:nvPicPr>
          <p:cNvPr id="1028" name="Picture 4" descr="http://www.miglioribrokersopzionibinarie.it/wp-content/uploads/2015/01/or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571612"/>
            <a:ext cx="3014684" cy="18841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Rettangolo 5"/>
          <p:cNvSpPr/>
          <p:nvPr/>
        </p:nvSpPr>
        <p:spPr>
          <a:xfrm>
            <a:off x="857224" y="142852"/>
            <a:ext cx="1357322" cy="78581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 smtClean="0">
                <a:solidFill>
                  <a:schemeClr val="bg1"/>
                </a:solidFill>
              </a:rPr>
              <a:t>oro</a:t>
            </a:r>
            <a:endParaRPr lang="it-IT" sz="3200" dirty="0">
              <a:solidFill>
                <a:schemeClr val="bg1"/>
              </a:solidFill>
            </a:endParaRPr>
          </a:p>
        </p:txBody>
      </p:sp>
      <p:sp>
        <p:nvSpPr>
          <p:cNvPr id="7" name="Freccia in giù 6"/>
          <p:cNvSpPr/>
          <p:nvPr/>
        </p:nvSpPr>
        <p:spPr>
          <a:xfrm>
            <a:off x="1357290" y="1000108"/>
            <a:ext cx="428628" cy="500066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3428992" y="1571612"/>
            <a:ext cx="4714908" cy="185738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it-IT" dirty="0" smtClean="0">
                <a:solidFill>
                  <a:schemeClr val="bg1"/>
                </a:solidFill>
              </a:rPr>
              <a:t>DOro=19300 kg/m3</a:t>
            </a:r>
          </a:p>
          <a:p>
            <a:pPr algn="ctr"/>
            <a:r>
              <a:rPr lang="it-IT" dirty="0" smtClean="0">
                <a:solidFill>
                  <a:schemeClr val="bg1"/>
                </a:solidFill>
              </a:rPr>
              <a:t>Vi= 20 cm3  Vf= 21,5 cm3</a:t>
            </a:r>
          </a:p>
          <a:p>
            <a:pPr algn="ctr"/>
            <a:r>
              <a:rPr lang="it-IT" dirty="0" smtClean="0">
                <a:solidFill>
                  <a:schemeClr val="bg1"/>
                </a:solidFill>
              </a:rPr>
              <a:t>= Vf-Vi= 1,5*10-6 m3</a:t>
            </a:r>
          </a:p>
          <a:p>
            <a:pPr algn="ctr"/>
            <a:r>
              <a:rPr lang="it-IT" dirty="0" smtClean="0">
                <a:solidFill>
                  <a:schemeClr val="bg1"/>
                </a:solidFill>
              </a:rPr>
              <a:t>D=M/V= 5,71/1,510*10 3= 3,8*10 3Kg/m3          </a:t>
            </a:r>
          </a:p>
        </p:txBody>
      </p:sp>
      <p:sp>
        <p:nvSpPr>
          <p:cNvPr id="1026" name="AutoShape 2" descr="Risultati immagini per lastra vetr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3" name="Picture 4" descr="http://www.v-formiginesesrl.it/files/costi-lastre-in-vetro-grande-formato-moden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3571876"/>
            <a:ext cx="2643174" cy="19823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Rettangolo 9"/>
          <p:cNvSpPr/>
          <p:nvPr/>
        </p:nvSpPr>
        <p:spPr>
          <a:xfrm>
            <a:off x="3428992" y="3643314"/>
            <a:ext cx="4714908" cy="17145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bg1"/>
                </a:solidFill>
              </a:rPr>
              <a:t>Dvetro=2,5Kg/dm3</a:t>
            </a:r>
          </a:p>
          <a:p>
            <a:pPr algn="ctr"/>
            <a:r>
              <a:rPr lang="it-IT" dirty="0" smtClean="0">
                <a:solidFill>
                  <a:schemeClr val="bg1"/>
                </a:solidFill>
              </a:rPr>
              <a:t>Vi=30 cm3 Vf= 42 cm3</a:t>
            </a:r>
          </a:p>
          <a:p>
            <a:pPr algn="ctr"/>
            <a:r>
              <a:rPr lang="it-IT" dirty="0" smtClean="0">
                <a:solidFill>
                  <a:schemeClr val="bg1"/>
                </a:solidFill>
              </a:rPr>
              <a:t>=Vf-Vi=12*10-6</a:t>
            </a:r>
          </a:p>
          <a:p>
            <a:pPr algn="ctr"/>
            <a:r>
              <a:rPr lang="it-IT" dirty="0" smtClean="0">
                <a:solidFill>
                  <a:schemeClr val="bg1"/>
                </a:solidFill>
              </a:rPr>
              <a:t>D=M/V= 32,09/12*10 3= 2,67*10 3 Kg/m3</a:t>
            </a:r>
          </a:p>
        </p:txBody>
      </p:sp>
      <p:sp>
        <p:nvSpPr>
          <p:cNvPr id="11" name="Freccia in su 10"/>
          <p:cNvSpPr/>
          <p:nvPr/>
        </p:nvSpPr>
        <p:spPr>
          <a:xfrm>
            <a:off x="1318386" y="5622039"/>
            <a:ext cx="642942" cy="571504"/>
          </a:xfrm>
          <a:prstGeom prst="up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12"/>
          <p:cNvSpPr/>
          <p:nvPr/>
        </p:nvSpPr>
        <p:spPr>
          <a:xfrm>
            <a:off x="2071670" y="5929330"/>
            <a:ext cx="1143008" cy="64294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chemeClr val="bg1"/>
                </a:solidFill>
              </a:rPr>
              <a:t>vetro</a:t>
            </a:r>
            <a:endParaRPr lang="it-IT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0" dur="1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71472" y="214290"/>
            <a:ext cx="7851648" cy="1214446"/>
          </a:xfrm>
        </p:spPr>
        <p:txBody>
          <a:bodyPr>
            <a:noAutofit/>
          </a:bodyPr>
          <a:lstStyle/>
          <a:p>
            <a:pPr algn="ctr"/>
            <a:r>
              <a:rPr lang="it-IT" sz="8800" dirty="0" smtClean="0">
                <a:latin typeface="Algerian" pitchFamily="82" charset="0"/>
                <a:cs typeface="Aharoni" pitchFamily="2" charset="-79"/>
              </a:rPr>
              <a:t>solidi</a:t>
            </a:r>
            <a:endParaRPr lang="it-IT" sz="8800" dirty="0">
              <a:latin typeface="Algerian" pitchFamily="82" charset="0"/>
              <a:cs typeface="Aharoni" pitchFamily="2" charset="-79"/>
            </a:endParaRPr>
          </a:p>
        </p:txBody>
      </p:sp>
      <p:sp>
        <p:nvSpPr>
          <p:cNvPr id="15362" name="AutoShape 2" descr="Risultati immagini per pietre di ma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364" name="AutoShape 4" descr="Risultati immagini per pietre di ma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5366" name="Picture 6" descr="https://c1.staticflickr.com/3/2355/2325977084_871763ca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285860"/>
            <a:ext cx="3071834" cy="23038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Freccia a destra 6"/>
          <p:cNvSpPr/>
          <p:nvPr/>
        </p:nvSpPr>
        <p:spPr>
          <a:xfrm>
            <a:off x="4000496" y="2000240"/>
            <a:ext cx="1285884" cy="785818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5500694" y="1785926"/>
            <a:ext cx="2571768" cy="128588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 smtClean="0">
                <a:solidFill>
                  <a:schemeClr val="bg1"/>
                </a:solidFill>
              </a:rPr>
              <a:t>Pietre di mare </a:t>
            </a:r>
            <a:endParaRPr lang="it-IT" sz="2800" dirty="0">
              <a:solidFill>
                <a:schemeClr val="bg1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785786" y="4000504"/>
            <a:ext cx="7000924" cy="242889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bg1"/>
                </a:solidFill>
              </a:rPr>
              <a:t>D pietre di mare= 2,3 o 2,7Kg/dm3</a:t>
            </a:r>
          </a:p>
          <a:p>
            <a:pPr algn="ctr"/>
            <a:r>
              <a:rPr lang="it-IT" dirty="0" smtClean="0">
                <a:solidFill>
                  <a:schemeClr val="bg1"/>
                </a:solidFill>
              </a:rPr>
              <a:t>Vi= 30 cm3 Vf=46 cm3 </a:t>
            </a:r>
          </a:p>
          <a:p>
            <a:pPr algn="ctr"/>
            <a:r>
              <a:rPr lang="it-IT" dirty="0" smtClean="0">
                <a:solidFill>
                  <a:schemeClr val="bg1"/>
                </a:solidFill>
              </a:rPr>
              <a:t>=Vf-Vi= 16*10-6 m3</a:t>
            </a:r>
          </a:p>
          <a:p>
            <a:pPr algn="ctr"/>
            <a:r>
              <a:rPr lang="it-IT" dirty="0" smtClean="0">
                <a:solidFill>
                  <a:schemeClr val="bg1"/>
                </a:solidFill>
              </a:rPr>
              <a:t>D=M/V = 42,29/16*10 3Kg/m3=2640 Kg/m3</a:t>
            </a: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851648" cy="1271598"/>
          </a:xfrm>
        </p:spPr>
        <p:txBody>
          <a:bodyPr>
            <a:noAutofit/>
          </a:bodyPr>
          <a:lstStyle/>
          <a:p>
            <a:pPr algn="ctr"/>
            <a:r>
              <a:rPr lang="it-IT" sz="8800" dirty="0" smtClean="0">
                <a:latin typeface="Algerian" pitchFamily="82" charset="0"/>
              </a:rPr>
              <a:t>liquidi</a:t>
            </a:r>
            <a:endParaRPr lang="it-IT" sz="8800" dirty="0">
              <a:latin typeface="Algerian" pitchFamily="82" charset="0"/>
            </a:endParaRPr>
          </a:p>
        </p:txBody>
      </p:sp>
      <p:pic>
        <p:nvPicPr>
          <p:cNvPr id="16386" name="Picture 2" descr="http://www.tenutabiogambino.it/store/34/olio-extravergine-di-oliva-biologi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9" y="1500174"/>
            <a:ext cx="3571900" cy="2500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Freccia a destra 4"/>
          <p:cNvSpPr/>
          <p:nvPr/>
        </p:nvSpPr>
        <p:spPr>
          <a:xfrm>
            <a:off x="4429124" y="2428868"/>
            <a:ext cx="1285884" cy="714380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5857884" y="1857364"/>
            <a:ext cx="2571768" cy="178595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000" dirty="0" smtClean="0">
                <a:solidFill>
                  <a:schemeClr val="bg1"/>
                </a:solidFill>
                <a:latin typeface="Algerian" pitchFamily="82" charset="0"/>
              </a:rPr>
              <a:t>Olio</a:t>
            </a:r>
            <a:endParaRPr lang="it-IT" sz="4000" dirty="0">
              <a:solidFill>
                <a:schemeClr val="bg1"/>
              </a:solidFill>
              <a:latin typeface="Algerian" pitchFamily="82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1214414" y="4429132"/>
            <a:ext cx="6500858" cy="207170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bg1"/>
                </a:solidFill>
              </a:rPr>
              <a:t>Dolio = 0,92g/cm3</a:t>
            </a:r>
          </a:p>
          <a:p>
            <a:pPr algn="ctr"/>
            <a:r>
              <a:rPr lang="it-IT" dirty="0" smtClean="0">
                <a:solidFill>
                  <a:schemeClr val="bg1"/>
                </a:solidFill>
              </a:rPr>
              <a:t> Mbicchiere= 89,80g </a:t>
            </a:r>
          </a:p>
          <a:p>
            <a:pPr algn="ctr"/>
            <a:r>
              <a:rPr lang="it-IT" dirty="0" smtClean="0">
                <a:solidFill>
                  <a:schemeClr val="bg1"/>
                </a:solidFill>
              </a:rPr>
              <a:t>Molio=Mtot-Mb=118,35-89,80=28,55*10- 3 Kg</a:t>
            </a:r>
          </a:p>
          <a:p>
            <a:pPr algn="ctr"/>
            <a:r>
              <a:rPr lang="it-IT" dirty="0" smtClean="0">
                <a:solidFill>
                  <a:schemeClr val="bg1"/>
                </a:solidFill>
              </a:rPr>
              <a:t>V=30*10- 6m3 </a:t>
            </a:r>
          </a:p>
          <a:p>
            <a:pPr algn="ctr"/>
            <a:r>
              <a:rPr lang="it-IT" dirty="0" smtClean="0">
                <a:solidFill>
                  <a:schemeClr val="bg1"/>
                </a:solidFill>
              </a:rPr>
              <a:t>D=M/V=28,55/30*10 3Kh/m3= 0,95*10 3Kg/m3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71472" y="142852"/>
            <a:ext cx="7851648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9600" dirty="0" smtClean="0">
                <a:latin typeface="Algerian" pitchFamily="82" charset="0"/>
              </a:rPr>
              <a:t>liquidi </a:t>
            </a:r>
            <a:endParaRPr lang="it-IT" sz="9600" dirty="0">
              <a:latin typeface="Algerian" pitchFamily="82" charset="0"/>
            </a:endParaRPr>
          </a:p>
        </p:txBody>
      </p:sp>
      <p:pic>
        <p:nvPicPr>
          <p:cNvPr id="19458" name="Picture 2" descr="http://acetaiacastelli.com/wp-content/uploads/2013/04/acet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28736"/>
            <a:ext cx="3500462" cy="30116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Freccia a destra 4"/>
          <p:cNvSpPr/>
          <p:nvPr/>
        </p:nvSpPr>
        <p:spPr>
          <a:xfrm>
            <a:off x="3929058" y="2714620"/>
            <a:ext cx="857256" cy="642942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4786314" y="2285992"/>
            <a:ext cx="3143272" cy="17145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6000" dirty="0" smtClean="0">
                <a:solidFill>
                  <a:schemeClr val="bg1"/>
                </a:solidFill>
              </a:rPr>
              <a:t>aceto</a:t>
            </a:r>
            <a:endParaRPr lang="it-IT" sz="6000" dirty="0">
              <a:solidFill>
                <a:schemeClr val="bg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714480" y="4786322"/>
            <a:ext cx="6215106" cy="164307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bg1"/>
                </a:solidFill>
              </a:rPr>
              <a:t>Daceto= 1,05 g/cm3</a:t>
            </a:r>
          </a:p>
          <a:p>
            <a:pPr algn="ctr"/>
            <a:r>
              <a:rPr lang="it-IT" dirty="0" smtClean="0">
                <a:solidFill>
                  <a:schemeClr val="bg1"/>
                </a:solidFill>
              </a:rPr>
              <a:t>V=20*10-6 m3 </a:t>
            </a:r>
          </a:p>
          <a:p>
            <a:pPr algn="ctr"/>
            <a:r>
              <a:rPr lang="it-IT" dirty="0" smtClean="0">
                <a:solidFill>
                  <a:schemeClr val="bg1"/>
                </a:solidFill>
              </a:rPr>
              <a:t>Maceto=Mtot-Mbicchiere=108,96-89,80=19,16*10-3 Kg</a:t>
            </a:r>
          </a:p>
          <a:p>
            <a:pPr algn="ctr"/>
            <a:r>
              <a:rPr lang="it-IT" dirty="0" smtClean="0">
                <a:solidFill>
                  <a:schemeClr val="bg1"/>
                </a:solidFill>
              </a:rPr>
              <a:t>D=M/V=19,16*10 3/20=0,958*10 3 Kg/m3</a:t>
            </a: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851648" cy="1143008"/>
          </a:xfrm>
        </p:spPr>
        <p:txBody>
          <a:bodyPr>
            <a:noAutofit/>
          </a:bodyPr>
          <a:lstStyle/>
          <a:p>
            <a:pPr algn="ctr"/>
            <a:r>
              <a:rPr lang="it-IT" sz="8800" dirty="0" smtClean="0">
                <a:latin typeface="Algerian" pitchFamily="82" charset="0"/>
              </a:rPr>
              <a:t>LIQUIDI</a:t>
            </a:r>
            <a:endParaRPr lang="it-IT" sz="8800" dirty="0">
              <a:latin typeface="Algerian" pitchFamily="82" charset="0"/>
            </a:endParaRPr>
          </a:p>
        </p:txBody>
      </p:sp>
      <p:pic>
        <p:nvPicPr>
          <p:cNvPr id="1026" name="Picture 2" descr="http://www.tribunaitalia.it/wp-content/uploads/2015/03/Giornata-Mondiale-dellAcqu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357298"/>
            <a:ext cx="5597954" cy="30718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ttangolo 4"/>
          <p:cNvSpPr/>
          <p:nvPr/>
        </p:nvSpPr>
        <p:spPr>
          <a:xfrm>
            <a:off x="6643702" y="2357430"/>
            <a:ext cx="2071702" cy="107157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800" dirty="0" smtClean="0">
                <a:solidFill>
                  <a:schemeClr val="bg1"/>
                </a:solidFill>
              </a:rPr>
              <a:t>Acqua</a:t>
            </a:r>
            <a:endParaRPr lang="it-IT" sz="4800" dirty="0">
              <a:solidFill>
                <a:schemeClr val="bg1"/>
              </a:solidFill>
            </a:endParaRPr>
          </a:p>
        </p:txBody>
      </p:sp>
      <p:sp>
        <p:nvSpPr>
          <p:cNvPr id="6" name="Freccia a destra 5"/>
          <p:cNvSpPr/>
          <p:nvPr/>
        </p:nvSpPr>
        <p:spPr>
          <a:xfrm>
            <a:off x="5929322" y="2571744"/>
            <a:ext cx="571504" cy="571504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2000232" y="4714884"/>
            <a:ext cx="5500726" cy="178595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bg1"/>
                </a:solidFill>
              </a:rPr>
              <a:t>Dacqua=1kg/m3</a:t>
            </a:r>
          </a:p>
          <a:p>
            <a:pPr algn="ctr"/>
            <a:r>
              <a:rPr lang="it-IT" dirty="0" smtClean="0">
                <a:solidFill>
                  <a:schemeClr val="bg1"/>
                </a:solidFill>
              </a:rPr>
              <a:t>Mtot=Macqua-Mbicchiere=118,35g-89,80=28,55 10-3g</a:t>
            </a:r>
          </a:p>
          <a:p>
            <a:pPr algn="ctr"/>
            <a:r>
              <a:rPr lang="it-IT" dirty="0" smtClean="0">
                <a:solidFill>
                  <a:schemeClr val="bg1"/>
                </a:solidFill>
              </a:rPr>
              <a:t>D=M/V=28,55 10-3</a:t>
            </a:r>
            <a:r>
              <a:rPr lang="it-IT" smtClean="0">
                <a:solidFill>
                  <a:schemeClr val="bg1"/>
                </a:solidFill>
              </a:rPr>
              <a:t>/ 30.10-3=0,95.103=950 </a:t>
            </a:r>
            <a:r>
              <a:rPr lang="it-IT" dirty="0" smtClean="0">
                <a:solidFill>
                  <a:schemeClr val="bg1"/>
                </a:solidFill>
              </a:rPr>
              <a:t>kg/m3</a:t>
            </a:r>
            <a:endParaRPr lang="it-IT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269</TotalTime>
  <Words>220</Words>
  <Application>Microsoft Office PowerPoint</Application>
  <PresentationFormat>Presentazione su schermo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Equinozio</vt:lpstr>
      <vt:lpstr>Osservazione del fenomeno </vt:lpstr>
      <vt:lpstr>Scelta delle grandezze fisiche </vt:lpstr>
      <vt:lpstr>Formulazione delle ipotesi </vt:lpstr>
      <vt:lpstr>Diapositiva 4</vt:lpstr>
      <vt:lpstr>solidi</vt:lpstr>
      <vt:lpstr>solidi</vt:lpstr>
      <vt:lpstr>liquidi</vt:lpstr>
      <vt:lpstr>liquidi </vt:lpstr>
      <vt:lpstr>LIQUIDI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solidi</dc:title>
  <dc:creator>Tania</dc:creator>
  <cp:lastModifiedBy>Tania</cp:lastModifiedBy>
  <cp:revision>33</cp:revision>
  <dcterms:created xsi:type="dcterms:W3CDTF">2015-10-14T14:01:04Z</dcterms:created>
  <dcterms:modified xsi:type="dcterms:W3CDTF">2015-10-27T18:31:11Z</dcterms:modified>
</cp:coreProperties>
</file>